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Lora" pitchFamily="2" charset="0"/>
      <p:regular r:id="rId14"/>
    </p:embeddedFont>
    <p:embeddedFont>
      <p:font typeface="Source Sans 3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4619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5629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GlutenGuard AI: Project Proposal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62330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CS4063 - Natural Language Processing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35148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Group Members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4106108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Awais Naeem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4572833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 Ejaz Alvi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37724" y="5039558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Qazi Mohib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37724" y="5506283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Haider Rizvi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37724" y="5973008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Saim</a:t>
            </a:r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848610" y="6472391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Abdul Moiz</a:t>
            </a:r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37724" y="6906458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4871561" y="35217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4871561" y="4106108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4379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Feasibility &amp; Success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02656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GlutenGuard AI is highly feasible, leveraging proven, free tools and a clear development roadmap.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798445"/>
            <a:ext cx="5529501" cy="299204"/>
          </a:xfrm>
          <a:prstGeom prst="roundRect">
            <a:avLst>
              <a:gd name="adj" fmla="val 12001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37724" y="2798445"/>
            <a:ext cx="4976455" cy="299204"/>
          </a:xfrm>
          <a:prstGeom prst="roundRect">
            <a:avLst>
              <a:gd name="adj" fmla="val 12001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6546652" y="2798445"/>
            <a:ext cx="61888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90%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837724" y="339673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Response Accuracy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37724" y="3892272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Food detection accuracy.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64743" y="2798445"/>
            <a:ext cx="5849303" cy="299204"/>
          </a:xfrm>
          <a:prstGeom prst="roundRect">
            <a:avLst>
              <a:gd name="adj" fmla="val 12001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464743" y="2798445"/>
            <a:ext cx="116919" cy="299204"/>
          </a:xfrm>
          <a:prstGeom prst="roundRect">
            <a:avLst>
              <a:gd name="adj" fmla="val 30711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3493472" y="2798445"/>
            <a:ext cx="299204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2s</a:t>
            </a:r>
            <a:endParaRPr lang="en-US" sz="2350" dirty="0"/>
          </a:p>
        </p:txBody>
      </p:sp>
      <p:sp>
        <p:nvSpPr>
          <p:cNvPr id="12" name="Text 10"/>
          <p:cNvSpPr/>
          <p:nvPr/>
        </p:nvSpPr>
        <p:spPr>
          <a:xfrm>
            <a:off x="7464743" y="339673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Latency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464743" y="3892272"/>
            <a:ext cx="63279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Photo processing time.</a:t>
            </a:r>
            <a:endParaRPr lang="en-US" sz="1850" dirty="0"/>
          </a:p>
        </p:txBody>
      </p:sp>
      <p:sp>
        <p:nvSpPr>
          <p:cNvPr id="14" name="Shape 12"/>
          <p:cNvSpPr/>
          <p:nvPr/>
        </p:nvSpPr>
        <p:spPr>
          <a:xfrm>
            <a:off x="837724" y="4873704"/>
            <a:ext cx="5542359" cy="299204"/>
          </a:xfrm>
          <a:prstGeom prst="roundRect">
            <a:avLst>
              <a:gd name="adj" fmla="val 12001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837724" y="4873704"/>
            <a:ext cx="5486876" cy="299204"/>
          </a:xfrm>
          <a:prstGeom prst="roundRect">
            <a:avLst>
              <a:gd name="adj" fmla="val 12001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6559510" y="4873704"/>
            <a:ext cx="606028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99%</a:t>
            </a:r>
            <a:endParaRPr lang="en-US" sz="2350" dirty="0"/>
          </a:p>
        </p:txBody>
      </p:sp>
      <p:sp>
        <p:nvSpPr>
          <p:cNvPr id="17" name="Text 15"/>
          <p:cNvSpPr/>
          <p:nvPr/>
        </p:nvSpPr>
        <p:spPr>
          <a:xfrm>
            <a:off x="837724" y="54719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Reliability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37724" y="5967532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System uptime.</a:t>
            </a:r>
            <a:endParaRPr lang="en-US" sz="1850" dirty="0"/>
          </a:p>
        </p:txBody>
      </p:sp>
      <p:sp>
        <p:nvSpPr>
          <p:cNvPr id="19" name="Shape 17"/>
          <p:cNvSpPr/>
          <p:nvPr/>
        </p:nvSpPr>
        <p:spPr>
          <a:xfrm>
            <a:off x="7464743" y="4873704"/>
            <a:ext cx="5452467" cy="299204"/>
          </a:xfrm>
          <a:prstGeom prst="roundRect">
            <a:avLst>
              <a:gd name="adj" fmla="val 12001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464743" y="4873704"/>
            <a:ext cx="272534" cy="299204"/>
          </a:xfrm>
          <a:prstGeom prst="roundRect">
            <a:avLst>
              <a:gd name="adj" fmla="val 13175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3096637" y="4873704"/>
            <a:ext cx="69603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5min</a:t>
            </a:r>
            <a:endParaRPr lang="en-US" sz="2350" dirty="0"/>
          </a:p>
        </p:txBody>
      </p:sp>
      <p:sp>
        <p:nvSpPr>
          <p:cNvPr id="22" name="Text 20"/>
          <p:cNvSpPr/>
          <p:nvPr/>
        </p:nvSpPr>
        <p:spPr>
          <a:xfrm>
            <a:off x="7464743" y="54719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Satisfaction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464743" y="5967532"/>
            <a:ext cx="63279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Workflow completion time.</a:t>
            </a:r>
            <a:endParaRPr lang="en-US" sz="1850" dirty="0"/>
          </a:p>
        </p:txBody>
      </p:sp>
      <p:sp>
        <p:nvSpPr>
          <p:cNvPr id="24" name="Text 22"/>
          <p:cNvSpPr/>
          <p:nvPr/>
        </p:nvSpPr>
        <p:spPr>
          <a:xfrm>
            <a:off x="837724" y="6619756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project aligns with course requirements for agentic AI, backend engineering, and deployment. We aim to deliver a deployable system by December 11, 2025.</a:t>
            </a:r>
            <a:endParaRPr lang="en-US" sz="185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EE08C28-9BC7-D937-ADA2-7506DED81A80}"/>
              </a:ext>
            </a:extLst>
          </p:cNvPr>
          <p:cNvSpPr txBox="1"/>
          <p:nvPr/>
        </p:nvSpPr>
        <p:spPr>
          <a:xfrm>
            <a:off x="12768943" y="7701641"/>
            <a:ext cx="1832431" cy="489857"/>
          </a:xfrm>
          <a:prstGeom prst="rect">
            <a:avLst/>
          </a:prstGeom>
          <a:solidFill>
            <a:srgbClr val="FEF5E7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B945DF-7FB3-27EF-C225-0B03E3B3C195}"/>
              </a:ext>
            </a:extLst>
          </p:cNvPr>
          <p:cNvSpPr txBox="1"/>
          <p:nvPr/>
        </p:nvSpPr>
        <p:spPr>
          <a:xfrm>
            <a:off x="4178764" y="3453080"/>
            <a:ext cx="627287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38512F"/>
                </a:solidFill>
                <a:latin typeface="Lora" pitchFamily="34" charset="0"/>
              </a:rPr>
              <a:t>THANK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CC01DF-CA47-2CA2-296D-BE9CB8F0EBBF}"/>
              </a:ext>
            </a:extLst>
          </p:cNvPr>
          <p:cNvSpPr txBox="1"/>
          <p:nvPr/>
        </p:nvSpPr>
        <p:spPr>
          <a:xfrm>
            <a:off x="12768943" y="7701641"/>
            <a:ext cx="1832431" cy="489857"/>
          </a:xfrm>
          <a:prstGeom prst="rect">
            <a:avLst/>
          </a:prstGeom>
          <a:solidFill>
            <a:srgbClr val="FEF5E7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560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87084"/>
            <a:ext cx="103312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GlutenGuard AI: Accelerating Diagnosis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50074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GlutenGuard AI is an intelligent multi-modal system designed to accelerate gluten intolerance diagnosis from 6-10 years to just 6 weeks.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4485323"/>
            <a:ext cx="4158734" cy="1357193"/>
          </a:xfrm>
          <a:prstGeom prst="roundRect">
            <a:avLst>
              <a:gd name="adj" fmla="val 2646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77039" y="4724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NLP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77039" y="5220176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Correlates meals and symptoms.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4485323"/>
            <a:ext cx="4158734" cy="1357193"/>
          </a:xfrm>
          <a:prstGeom prst="roundRect">
            <a:avLst>
              <a:gd name="adj" fmla="val 2646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475089" y="4724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Computer Vision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5089" y="5220176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Detects food items.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9633823" y="4485323"/>
            <a:ext cx="4158853" cy="1357193"/>
          </a:xfrm>
          <a:prstGeom prst="roundRect">
            <a:avLst>
              <a:gd name="adj" fmla="val 2646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9873139" y="4724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Statistical Agents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3139" y="5220176"/>
            <a:ext cx="368022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Analyzes patterns for diagnosis.</a:t>
            </a:r>
            <a:endParaRPr lang="en-US" sz="18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9E332E-138E-8C4E-8EC8-7AED6CC0EB10}"/>
              </a:ext>
            </a:extLst>
          </p:cNvPr>
          <p:cNvSpPr txBox="1"/>
          <p:nvPr/>
        </p:nvSpPr>
        <p:spPr>
          <a:xfrm>
            <a:off x="12768943" y="7701641"/>
            <a:ext cx="1832431" cy="489857"/>
          </a:xfrm>
          <a:prstGeom prst="rect">
            <a:avLst/>
          </a:prstGeom>
          <a:solidFill>
            <a:srgbClr val="FEF5E7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67941"/>
            <a:ext cx="792313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Problem: Slow &amp; Costly Diagnosis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1614130"/>
            <a:ext cx="12954952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Gluten intolerance diagnosis is slow, expensive, and unreliable, often taking 6-10 years.</a:t>
            </a:r>
            <a:endParaRPr lang="en-US" sz="1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351127"/>
            <a:ext cx="4995029" cy="499502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56421" y="2308027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Manual tracking of meals and symptoms is challenging.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556421" y="2681168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Hidden gluten in processed foods is hard to identify.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56421" y="3054310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Correlating symptom patterns with diet is complex.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556421" y="3427452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Current methods are tedious, error-prone, and costly.</a:t>
            </a:r>
            <a:endParaRPr lang="en-US" sz="1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EB5AF8-D97C-0B60-B603-6D43791BFB90}"/>
              </a:ext>
            </a:extLst>
          </p:cNvPr>
          <p:cNvSpPr txBox="1"/>
          <p:nvPr/>
        </p:nvSpPr>
        <p:spPr>
          <a:xfrm>
            <a:off x="12768943" y="7701641"/>
            <a:ext cx="1832431" cy="489857"/>
          </a:xfrm>
          <a:prstGeom prst="rect">
            <a:avLst/>
          </a:prstGeom>
          <a:solidFill>
            <a:srgbClr val="FEF5E7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34622"/>
            <a:ext cx="708576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Target Users &amp; Importance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724" y="2917388"/>
            <a:ext cx="598408" cy="5984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38150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Symptomatic Sarah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4310539"/>
            <a:ext cx="411884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Seeks fast, accurate pattern detection for undiagnosed symptoms like bloating and fatigue.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55776" y="2917388"/>
            <a:ext cx="598408" cy="598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5776" y="3815001"/>
            <a:ext cx="32427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Health-Conscious Henry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5776" y="4310539"/>
            <a:ext cx="411884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Wants data-driven proof for suspected gluten sensitivity, frustrated by manual food diaries.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73828" y="2917388"/>
            <a:ext cx="598408" cy="5984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3828" y="38150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Diagnosed Dana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3828" y="4310539"/>
            <a:ext cx="41188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Needs tools to avoid hidden gluten in real-time after diagnosis.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837724" y="5728811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Undiagnosed gluten intolerance affects over 20 million Americans, leading to chronic issues and high medical costs. Early detection is crucial.</a:t>
            </a:r>
            <a:endParaRPr lang="en-US" sz="18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D2F3FF-8EEA-4CB0-3E11-A5CE58A64299}"/>
              </a:ext>
            </a:extLst>
          </p:cNvPr>
          <p:cNvSpPr txBox="1"/>
          <p:nvPr/>
        </p:nvSpPr>
        <p:spPr>
          <a:xfrm>
            <a:off x="12768943" y="7701641"/>
            <a:ext cx="1832431" cy="489857"/>
          </a:xfrm>
          <a:prstGeom prst="rect">
            <a:avLst/>
          </a:prstGeom>
          <a:solidFill>
            <a:srgbClr val="FEF5E7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 l="5035" r="5035"/>
          <a:stretch>
            <a:fillRect/>
          </a:stretch>
        </p:blipFill>
        <p:spPr>
          <a:xfrm>
            <a:off x="9144000" y="671772"/>
            <a:ext cx="5486400" cy="61007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3199" y="654606"/>
            <a:ext cx="7477601" cy="1260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Market Need &amp; Value Proposition</a:t>
            </a:r>
            <a:endParaRPr lang="en-US" sz="3950" dirty="0"/>
          </a:p>
        </p:txBody>
      </p:sp>
      <p:sp>
        <p:nvSpPr>
          <p:cNvPr id="5" name="Text 1"/>
          <p:cNvSpPr/>
          <p:nvPr/>
        </p:nvSpPr>
        <p:spPr>
          <a:xfrm>
            <a:off x="833199" y="2236113"/>
            <a:ext cx="7477601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Existing solutions lack integrated multi-modal input, automated gluten risk assessment, and statistically rigorous pattern detection.</a:t>
            </a:r>
            <a:endParaRPr lang="en-US" sz="1650" dirty="0"/>
          </a:p>
        </p:txBody>
      </p:sp>
      <p:sp>
        <p:nvSpPr>
          <p:cNvPr id="6" name="Shape 2"/>
          <p:cNvSpPr/>
          <p:nvPr/>
        </p:nvSpPr>
        <p:spPr>
          <a:xfrm>
            <a:off x="833199" y="3162419"/>
            <a:ext cx="7477601" cy="2110621"/>
          </a:xfrm>
          <a:prstGeom prst="roundRect">
            <a:avLst>
              <a:gd name="adj" fmla="val 6932"/>
            </a:avLst>
          </a:prstGeom>
          <a:solidFill>
            <a:srgbClr val="FEF5E7"/>
          </a:solidFill>
          <a:ln w="30480">
            <a:solidFill>
              <a:srgbClr val="D9CD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802719" y="3162419"/>
            <a:ext cx="121920" cy="2110621"/>
          </a:xfrm>
          <a:prstGeom prst="roundRect">
            <a:avLst>
              <a:gd name="adj" fmla="val 26360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1169313" y="3407093"/>
            <a:ext cx="2520553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Existing Gaps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1169313" y="3850600"/>
            <a:ext cx="689681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 intelligent pattern detection in food diaries.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1169313" y="4268153"/>
            <a:ext cx="689681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Symptom trackers don't integrate with food tracking.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1169313" y="4685705"/>
            <a:ext cx="689681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Medical tests are expensive, invasive, and time-consuming.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833199" y="5487233"/>
            <a:ext cx="7477601" cy="2089309"/>
          </a:xfrm>
          <a:prstGeom prst="roundRect">
            <a:avLst>
              <a:gd name="adj" fmla="val 7003"/>
            </a:avLst>
          </a:prstGeom>
          <a:solidFill>
            <a:srgbClr val="FEF5E7"/>
          </a:solidFill>
          <a:ln w="30480">
            <a:solidFill>
              <a:srgbClr val="D9CD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9"/>
          <p:cNvSpPr/>
          <p:nvPr/>
        </p:nvSpPr>
        <p:spPr>
          <a:xfrm>
            <a:off x="802719" y="5487233"/>
            <a:ext cx="121920" cy="2089309"/>
          </a:xfrm>
          <a:prstGeom prst="roundRect">
            <a:avLst>
              <a:gd name="adj" fmla="val 26360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1169313" y="5731907"/>
            <a:ext cx="2520553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Solution</a:t>
            </a:r>
            <a:endParaRPr lang="en-US" sz="1950" dirty="0"/>
          </a:p>
        </p:txBody>
      </p:sp>
      <p:sp>
        <p:nvSpPr>
          <p:cNvPr id="15" name="Text 11"/>
          <p:cNvSpPr/>
          <p:nvPr/>
        </p:nvSpPr>
        <p:spPr>
          <a:xfrm>
            <a:off x="1169313" y="6175415"/>
            <a:ext cx="6896814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GlutenGuard AI combines NLP, computer vision, and agentic AI to provide automated, data-driven insights.</a:t>
            </a:r>
            <a:endParaRPr lang="en-US" sz="1650" dirty="0"/>
          </a:p>
        </p:txBody>
      </p:sp>
      <p:sp>
        <p:nvSpPr>
          <p:cNvPr id="16" name="Text 12"/>
          <p:cNvSpPr/>
          <p:nvPr/>
        </p:nvSpPr>
        <p:spPr>
          <a:xfrm>
            <a:off x="1169313" y="6989207"/>
            <a:ext cx="689681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Reduces diagnosis time from 6-10 years to 6 weeks.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1776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Value Creation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080754"/>
            <a:ext cx="4158734" cy="2123242"/>
          </a:xfrm>
          <a:prstGeom prst="roundRect">
            <a:avLst>
              <a:gd name="adj" fmla="val 27058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7703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 Users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5815608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Time and cost savings, peace of mind, improved health via faster treatment.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080754"/>
            <a:ext cx="4158734" cy="2123242"/>
          </a:xfrm>
          <a:prstGeom prst="roundRect">
            <a:avLst>
              <a:gd name="adj" fmla="val 27058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75089" y="5320070"/>
            <a:ext cx="326421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 Healthcare Providers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75089" y="5815608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Reduces system burden, enables patients to arrive with pre-analyzed data, leading to better outcomes.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080754"/>
            <a:ext cx="4158853" cy="2123242"/>
          </a:xfrm>
          <a:prstGeom prst="roundRect">
            <a:avLst>
              <a:gd name="adj" fmla="val 27058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87313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Overall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3139" y="5815608"/>
            <a:ext cx="368022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100% free and open-source, making it accessible and extensible to all.</a:t>
            </a:r>
            <a:endParaRPr lang="en-US" sz="18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CC3904-8BBD-D130-EFFE-BA92B69D2712}"/>
              </a:ext>
            </a:extLst>
          </p:cNvPr>
          <p:cNvSpPr txBox="1"/>
          <p:nvPr/>
        </p:nvSpPr>
        <p:spPr>
          <a:xfrm>
            <a:off x="12768943" y="7701641"/>
            <a:ext cx="1832431" cy="489857"/>
          </a:xfrm>
          <a:prstGeom prst="rect">
            <a:avLst/>
          </a:prstGeom>
          <a:solidFill>
            <a:srgbClr val="FEF5E7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23900"/>
            <a:ext cx="7468553" cy="1196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Journey: Symptomatic Sarah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837724" y="2225873"/>
            <a:ext cx="7468553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Sarah, a 32-year-old software engineer, suspects gluten intolerance. GlutenGuard AI guides her to a data-driven diagnosis.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560570" y="3105745"/>
            <a:ext cx="22860" cy="4399836"/>
          </a:xfrm>
          <a:prstGeom prst="roundRect">
            <a:avLst>
              <a:gd name="adj" fmla="val 133513"/>
            </a:avLst>
          </a:prstGeom>
          <a:solidFill>
            <a:srgbClr val="D9CDB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3755648" y="3323153"/>
            <a:ext cx="610314" cy="22860"/>
          </a:xfrm>
          <a:prstGeom prst="roundRect">
            <a:avLst>
              <a:gd name="adj" fmla="val 133513"/>
            </a:avLst>
          </a:prstGeom>
          <a:solidFill>
            <a:srgbClr val="D9CDB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4343102" y="3105745"/>
            <a:ext cx="457795" cy="457795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428351" y="3155097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837724" y="3175635"/>
            <a:ext cx="2717006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Weeks 1-2: Data Collection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37724" y="3896082"/>
            <a:ext cx="2717006" cy="97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Upload food photos, log symptoms via text, view real-time stats on dashboard.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778038" y="4543782"/>
            <a:ext cx="610314" cy="22860"/>
          </a:xfrm>
          <a:prstGeom prst="roundRect">
            <a:avLst>
              <a:gd name="adj" fmla="val 133513"/>
            </a:avLst>
          </a:prstGeom>
          <a:solidFill>
            <a:srgbClr val="D9CDB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4343102" y="4326374"/>
            <a:ext cx="457795" cy="457795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4428351" y="4375725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5589270" y="4396264"/>
            <a:ext cx="2717006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Weeks 3-4: Pattern Detection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5589270" y="5116711"/>
            <a:ext cx="2717006" cy="97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Generate correlation reports, including time-lag analysis and dose-response insights.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3755648" y="5630585"/>
            <a:ext cx="610314" cy="22860"/>
          </a:xfrm>
          <a:prstGeom prst="roundRect">
            <a:avLst>
              <a:gd name="adj" fmla="val 133513"/>
            </a:avLst>
          </a:prstGeom>
          <a:solidFill>
            <a:srgbClr val="D9CDB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4343102" y="5413177"/>
            <a:ext cx="457795" cy="457795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4428351" y="546252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837724" y="5483066"/>
            <a:ext cx="2717006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Weeks 5-6: Decision Phase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837724" y="6203513"/>
            <a:ext cx="2717006" cy="1302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Receive final report with statistical evidence, recommendations, and data to share with doctors.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18912"/>
            <a:ext cx="5031105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High-Level System Pipeline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943" y="1646634"/>
            <a:ext cx="9068395" cy="409991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552466" y="4861935"/>
            <a:ext cx="1903683" cy="237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API Output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3552466" y="5171677"/>
            <a:ext cx="3083652" cy="202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Logs, scores, and reports</a:t>
            </a:r>
            <a:endParaRPr lang="en-US" sz="10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53508" y="4861935"/>
            <a:ext cx="164774" cy="1647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552466" y="3881999"/>
            <a:ext cx="1903683" cy="237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Storage</a:t>
            </a:r>
            <a:endParaRPr lang="en-US" sz="1250" dirty="0"/>
          </a:p>
        </p:txBody>
      </p:sp>
      <p:sp>
        <p:nvSpPr>
          <p:cNvPr id="8" name="Text 4"/>
          <p:cNvSpPr/>
          <p:nvPr/>
        </p:nvSpPr>
        <p:spPr>
          <a:xfrm>
            <a:off x="3552466" y="4191741"/>
            <a:ext cx="3083652" cy="202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SQLite and FAISS indexing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53508" y="3881999"/>
            <a:ext cx="164774" cy="16477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552466" y="2902063"/>
            <a:ext cx="1903683" cy="237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Processing Agents</a:t>
            </a:r>
            <a:endParaRPr lang="en-US" sz="1250" dirty="0"/>
          </a:p>
        </p:txBody>
      </p:sp>
      <p:sp>
        <p:nvSpPr>
          <p:cNvPr id="11" name="Text 6"/>
          <p:cNvSpPr/>
          <p:nvPr/>
        </p:nvSpPr>
        <p:spPr>
          <a:xfrm>
            <a:off x="3552466" y="3211805"/>
            <a:ext cx="3083652" cy="202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NLP, Vision, and Analysis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53508" y="2902063"/>
            <a:ext cx="164774" cy="16477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3552466" y="1922127"/>
            <a:ext cx="1903683" cy="237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Input</a:t>
            </a:r>
            <a:endParaRPr lang="en-US" sz="1250" dirty="0"/>
          </a:p>
        </p:txBody>
      </p:sp>
      <p:sp>
        <p:nvSpPr>
          <p:cNvPr id="14" name="Text 8"/>
          <p:cNvSpPr/>
          <p:nvPr/>
        </p:nvSpPr>
        <p:spPr>
          <a:xfrm>
            <a:off x="3552466" y="2231869"/>
            <a:ext cx="3083652" cy="202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Text or photo submission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53508" y="1922127"/>
            <a:ext cx="164774" cy="164774"/>
          </a:xfrm>
          <a:prstGeom prst="rect">
            <a:avLst/>
          </a:prstGeom>
        </p:spPr>
      </p:pic>
      <p:sp>
        <p:nvSpPr>
          <p:cNvPr id="16" name="Shape 9"/>
          <p:cNvSpPr/>
          <p:nvPr/>
        </p:nvSpPr>
        <p:spPr>
          <a:xfrm>
            <a:off x="837724" y="6186368"/>
            <a:ext cx="4206597" cy="1224201"/>
          </a:xfrm>
          <a:prstGeom prst="roundRect">
            <a:avLst>
              <a:gd name="adj" fmla="val 8963"/>
            </a:avLst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0"/>
          <p:cNvSpPr/>
          <p:nvPr/>
        </p:nvSpPr>
        <p:spPr>
          <a:xfrm>
            <a:off x="837724" y="6163508"/>
            <a:ext cx="4206597" cy="91440"/>
          </a:xfrm>
          <a:prstGeom prst="roundRect">
            <a:avLst>
              <a:gd name="adj" fmla="val 27488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1"/>
          <p:cNvSpPr/>
          <p:nvPr/>
        </p:nvSpPr>
        <p:spPr>
          <a:xfrm>
            <a:off x="2689622" y="5935028"/>
            <a:ext cx="502682" cy="502682"/>
          </a:xfrm>
          <a:prstGeom prst="roundRect">
            <a:avLst>
              <a:gd name="adj" fmla="val 181904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2"/>
          <p:cNvSpPr/>
          <p:nvPr/>
        </p:nvSpPr>
        <p:spPr>
          <a:xfrm>
            <a:off x="2840474" y="6060638"/>
            <a:ext cx="200978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1550" dirty="0"/>
          </a:p>
        </p:txBody>
      </p:sp>
      <p:sp>
        <p:nvSpPr>
          <p:cNvPr id="20" name="Text 13"/>
          <p:cNvSpPr/>
          <p:nvPr/>
        </p:nvSpPr>
        <p:spPr>
          <a:xfrm>
            <a:off x="1028105" y="6605230"/>
            <a:ext cx="197131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NLP Agent</a:t>
            </a:r>
            <a:endParaRPr lang="en-US" sz="1550" dirty="0"/>
          </a:p>
        </p:txBody>
      </p:sp>
      <p:sp>
        <p:nvSpPr>
          <p:cNvPr id="21" name="Text 14"/>
          <p:cNvSpPr/>
          <p:nvPr/>
        </p:nvSpPr>
        <p:spPr>
          <a:xfrm>
            <a:off x="1028105" y="6952178"/>
            <a:ext cx="3825835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Handles text inputs for meals and symptoms.</a:t>
            </a:r>
            <a:endParaRPr lang="en-US" sz="1300" dirty="0"/>
          </a:p>
        </p:txBody>
      </p:sp>
      <p:sp>
        <p:nvSpPr>
          <p:cNvPr id="22" name="Shape 15"/>
          <p:cNvSpPr/>
          <p:nvPr/>
        </p:nvSpPr>
        <p:spPr>
          <a:xfrm>
            <a:off x="5211842" y="6186368"/>
            <a:ext cx="4206597" cy="1224201"/>
          </a:xfrm>
          <a:prstGeom prst="roundRect">
            <a:avLst>
              <a:gd name="adj" fmla="val 8963"/>
            </a:avLst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16"/>
          <p:cNvSpPr/>
          <p:nvPr/>
        </p:nvSpPr>
        <p:spPr>
          <a:xfrm>
            <a:off x="5211842" y="6163508"/>
            <a:ext cx="4206597" cy="91440"/>
          </a:xfrm>
          <a:prstGeom prst="roundRect">
            <a:avLst>
              <a:gd name="adj" fmla="val 27488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17"/>
          <p:cNvSpPr/>
          <p:nvPr/>
        </p:nvSpPr>
        <p:spPr>
          <a:xfrm>
            <a:off x="7063740" y="5935028"/>
            <a:ext cx="502682" cy="502682"/>
          </a:xfrm>
          <a:prstGeom prst="roundRect">
            <a:avLst>
              <a:gd name="adj" fmla="val 181904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18"/>
          <p:cNvSpPr/>
          <p:nvPr/>
        </p:nvSpPr>
        <p:spPr>
          <a:xfrm>
            <a:off x="7214592" y="6060638"/>
            <a:ext cx="200978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1550" dirty="0"/>
          </a:p>
        </p:txBody>
      </p:sp>
      <p:sp>
        <p:nvSpPr>
          <p:cNvPr id="26" name="Text 19"/>
          <p:cNvSpPr/>
          <p:nvPr/>
        </p:nvSpPr>
        <p:spPr>
          <a:xfrm>
            <a:off x="5402223" y="6605230"/>
            <a:ext cx="213133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Computer Vision Agent</a:t>
            </a:r>
            <a:endParaRPr lang="en-US" sz="1550" dirty="0"/>
          </a:p>
        </p:txBody>
      </p:sp>
      <p:sp>
        <p:nvSpPr>
          <p:cNvPr id="27" name="Text 20"/>
          <p:cNvSpPr/>
          <p:nvPr/>
        </p:nvSpPr>
        <p:spPr>
          <a:xfrm>
            <a:off x="5402223" y="6952178"/>
            <a:ext cx="3825835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Processes food photos for detection and gluten risk.</a:t>
            </a:r>
            <a:endParaRPr lang="en-US" sz="1300" dirty="0"/>
          </a:p>
        </p:txBody>
      </p:sp>
      <p:sp>
        <p:nvSpPr>
          <p:cNvPr id="28" name="Shape 21"/>
          <p:cNvSpPr/>
          <p:nvPr/>
        </p:nvSpPr>
        <p:spPr>
          <a:xfrm>
            <a:off x="9585960" y="6186368"/>
            <a:ext cx="4206716" cy="1224201"/>
          </a:xfrm>
          <a:prstGeom prst="roundRect">
            <a:avLst>
              <a:gd name="adj" fmla="val 8963"/>
            </a:avLst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2"/>
          <p:cNvSpPr/>
          <p:nvPr/>
        </p:nvSpPr>
        <p:spPr>
          <a:xfrm>
            <a:off x="9585960" y="6163508"/>
            <a:ext cx="4206716" cy="91440"/>
          </a:xfrm>
          <a:prstGeom prst="roundRect">
            <a:avLst>
              <a:gd name="adj" fmla="val 27488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3"/>
          <p:cNvSpPr/>
          <p:nvPr/>
        </p:nvSpPr>
        <p:spPr>
          <a:xfrm>
            <a:off x="11437977" y="5935028"/>
            <a:ext cx="502682" cy="502682"/>
          </a:xfrm>
          <a:prstGeom prst="roundRect">
            <a:avLst>
              <a:gd name="adj" fmla="val 181904"/>
            </a:avLst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4"/>
          <p:cNvSpPr/>
          <p:nvPr/>
        </p:nvSpPr>
        <p:spPr>
          <a:xfrm>
            <a:off x="11588829" y="6060638"/>
            <a:ext cx="200978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1550" dirty="0"/>
          </a:p>
        </p:txBody>
      </p:sp>
      <p:sp>
        <p:nvSpPr>
          <p:cNvPr id="32" name="Text 25"/>
          <p:cNvSpPr/>
          <p:nvPr/>
        </p:nvSpPr>
        <p:spPr>
          <a:xfrm>
            <a:off x="9776341" y="6605230"/>
            <a:ext cx="197131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Analysis Agent</a:t>
            </a:r>
            <a:endParaRPr lang="en-US" sz="1550" dirty="0"/>
          </a:p>
        </p:txBody>
      </p:sp>
      <p:sp>
        <p:nvSpPr>
          <p:cNvPr id="33" name="Text 26"/>
          <p:cNvSpPr/>
          <p:nvPr/>
        </p:nvSpPr>
        <p:spPr>
          <a:xfrm>
            <a:off x="9776341" y="6952178"/>
            <a:ext cx="3825954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Performs statistical correlations on stored data.</a:t>
            </a:r>
            <a:endParaRPr lang="en-US" sz="13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6788FDD-C7D7-89BA-1C22-0CBB857A46B3}"/>
              </a:ext>
            </a:extLst>
          </p:cNvPr>
          <p:cNvSpPr txBox="1"/>
          <p:nvPr/>
        </p:nvSpPr>
        <p:spPr>
          <a:xfrm>
            <a:off x="12768943" y="7701641"/>
            <a:ext cx="1832431" cy="489857"/>
          </a:xfrm>
          <a:prstGeom prst="rect">
            <a:avLst/>
          </a:prstGeom>
          <a:solidFill>
            <a:srgbClr val="FEF5E7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02600"/>
            <a:ext cx="7752874" cy="633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Agentic AI Design &amp; Architecture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837724" y="1867019"/>
            <a:ext cx="12954952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We use LangChain for orchestration, integrating specialized agents and robust backend services.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837724" y="2669262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Agent Framework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837724" y="3201472"/>
            <a:ext cx="6214705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LangChain (v0.0.350) for orchestration and tool integration.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837724" y="3621405"/>
            <a:ext cx="6214705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Three specialized agents: NLP, Computer Vision, Analysis.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837724" y="4041338"/>
            <a:ext cx="6214705" cy="689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Tools: spaCy, Transformers, OpenCV, HuggingFace, SciPy, Pandas, NumPy.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837724" y="4945856"/>
            <a:ext cx="2688550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Technical Architecture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837724" y="5478066"/>
            <a:ext cx="6214705" cy="689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Vector Store: FAISS for semantic search (future), SQLite for structured data.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837724" y="6242566"/>
            <a:ext cx="6214705" cy="689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Models: Groq Vision API (primary), HuggingFace (fallback), spaCy, Transformers.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837724" y="7007066"/>
            <a:ext cx="6214705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Backend: FastAPI for speed and async support.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585591" y="2647712"/>
            <a:ext cx="6214705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18FDF4-3651-36F0-BC78-6981AC634E25}"/>
              </a:ext>
            </a:extLst>
          </p:cNvPr>
          <p:cNvSpPr txBox="1"/>
          <p:nvPr/>
        </p:nvSpPr>
        <p:spPr>
          <a:xfrm>
            <a:off x="12768943" y="7701641"/>
            <a:ext cx="1832431" cy="489857"/>
          </a:xfrm>
          <a:prstGeom prst="rect">
            <a:avLst/>
          </a:prstGeom>
          <a:solidFill>
            <a:srgbClr val="FEF5E7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675</Words>
  <Application>Microsoft Office PowerPoint</Application>
  <PresentationFormat>Custom</PresentationFormat>
  <Paragraphs>112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Lora</vt:lpstr>
      <vt:lpstr>Arial</vt:lpstr>
      <vt:lpstr>Source Sans 3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Muhammad Ejaz</cp:lastModifiedBy>
  <cp:revision>2</cp:revision>
  <dcterms:created xsi:type="dcterms:W3CDTF">2025-11-29T13:21:38Z</dcterms:created>
  <dcterms:modified xsi:type="dcterms:W3CDTF">2025-11-29T13:44:53Z</dcterms:modified>
</cp:coreProperties>
</file>